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 id="298" r:id="rId3"/>
    <p:sldId id="300" r:id="rId4"/>
    <p:sldId id="299" r:id="rId5"/>
    <p:sldId id="302" r:id="rId6"/>
    <p:sldId id="288" r:id="rId7"/>
    <p:sldId id="303" r:id="rId8"/>
    <p:sldId id="301" r:id="rId9"/>
    <p:sldId id="304" r:id="rId10"/>
    <p:sldId id="305" r:id="rId11"/>
    <p:sldId id="306" r:id="rId12"/>
    <p:sldId id="308" r:id="rId13"/>
    <p:sldId id="307" r:id="rId14"/>
    <p:sldId id="309" r:id="rId15"/>
    <p:sldId id="310" r:id="rId16"/>
    <p:sldId id="311" r:id="rId17"/>
    <p:sldId id="312" r:id="rId18"/>
    <p:sldId id="313" r:id="rId19"/>
    <p:sldId id="289" r:id="rId20"/>
    <p:sldId id="290" r:id="rId21"/>
    <p:sldId id="294" r:id="rId22"/>
    <p:sldId id="295" r:id="rId23"/>
    <p:sldId id="314" r:id="rId24"/>
    <p:sldId id="316" r:id="rId25"/>
    <p:sldId id="29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3" d="100"/>
          <a:sy n="93" d="100"/>
        </p:scale>
        <p:origin x="72"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7969" y="3364787"/>
            <a:ext cx="2937016" cy="2854155"/>
          </a:xfrm>
          <a:prstGeom prst="rect">
            <a:avLst/>
          </a:prstGeom>
        </p:spPr>
      </p:pic>
    </p:spTree>
    <p:extLst>
      <p:ext uri="{BB962C8B-B14F-4D97-AF65-F5344CB8AC3E}">
        <p14:creationId xmlns:p14="http://schemas.microsoft.com/office/powerpoint/2010/main" val="203157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93164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4780"/>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414779"/>
            <a:ext cx="7734300"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59230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53762" y="626450"/>
            <a:ext cx="11302876" cy="923938"/>
          </a:xfrm>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a:xfrm>
            <a:off x="553763" y="1845734"/>
            <a:ext cx="11302876" cy="4023360"/>
          </a:xfrm>
        </p:spPr>
        <p:txBody>
          <a:bodyPr/>
          <a:lstStyle>
            <a:lvl1pPr marL="0" indent="0">
              <a:buFont typeface="Wingdings" panose="05000000000000000000" pitchFamily="2" charset="2"/>
              <a:buNone/>
              <a:defRPr b="1"/>
            </a:lvl1pPr>
            <a:lvl2pPr marL="486918" indent="-285750">
              <a:lnSpc>
                <a:spcPct val="100000"/>
              </a:lnSpc>
              <a:buFont typeface="Wingdings" panose="05000000000000000000" pitchFamily="2" charset="2"/>
              <a:buChar char="l"/>
              <a:defRPr b="0"/>
            </a:lvl2pPr>
            <a:lvl3pPr marL="669798" indent="-285750">
              <a:buFont typeface="Wingdings" panose="05000000000000000000" pitchFamily="2" charset="2"/>
              <a:buChar char="p"/>
              <a:defRPr b="0"/>
            </a:lvl3pPr>
            <a:lvl4pPr marL="852678" indent="-285750">
              <a:buFont typeface="Wingdings" panose="05000000000000000000" pitchFamily="2" charset="2"/>
              <a:buChar char="l"/>
              <a:defRPr b="0"/>
            </a:lvl4pPr>
            <a:lvl5pPr marL="932688" indent="-182880">
              <a:buFont typeface="Arial" panose="020B0604020202020204" pitchFamily="34" charset="0"/>
              <a:buChar char="•"/>
              <a:defRPr b="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284975130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orient="horz" pos="22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A24DB2-D782-433C-839A-4ABBB6B07682}" type="slidenum">
              <a:rPr lang="zh-CN" altLang="en-US" smtClean="0"/>
              <a:pPr/>
              <a:t>‹#›</a:t>
            </a:fld>
            <a:endParaRPr lang="zh-CN"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2278" y="3573016"/>
            <a:ext cx="3500553" cy="2645926"/>
          </a:xfrm>
          <a:prstGeom prst="rect">
            <a:avLst/>
          </a:prstGeom>
        </p:spPr>
      </p:pic>
    </p:spTree>
    <p:extLst>
      <p:ext uri="{BB962C8B-B14F-4D97-AF65-F5344CB8AC3E}">
        <p14:creationId xmlns:p14="http://schemas.microsoft.com/office/powerpoint/2010/main" val="28278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764705"/>
            <a:ext cx="10058400" cy="972657"/>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1097280" y="1845735"/>
            <a:ext cx="4937760" cy="4023360"/>
          </a:xfrm>
        </p:spPr>
        <p:txBody>
          <a:bodyPr/>
          <a:lstStyle>
            <a:lvl1pPr>
              <a:defRPr b="1"/>
            </a:lvl1pPr>
            <a:lvl2pPr marL="384048" indent="-182880">
              <a:lnSpc>
                <a:spcPct val="100000"/>
              </a:lnSpc>
              <a:buFont typeface="Wingdings" panose="05000000000000000000" pitchFamily="2" charset="2"/>
              <a:buChar char="l"/>
              <a:defRPr/>
            </a:lvl2pPr>
            <a:lvl3pPr marL="566928" indent="-182880">
              <a:buFont typeface="Wingdings" panose="05000000000000000000" pitchFamily="2" charset="2"/>
              <a:buChar char="p"/>
              <a:defRPr/>
            </a:lvl3pPr>
            <a:lvl4pPr marL="749808" indent="-182880">
              <a:buFont typeface="Wingdings" panose="05000000000000000000" pitchFamily="2" charset="2"/>
              <a:buChar char="l"/>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217920" y="1845737"/>
            <a:ext cx="4937760" cy="4023359"/>
          </a:xfrm>
        </p:spPr>
        <p:txBody>
          <a:bodyPr/>
          <a:lstStyle>
            <a:lvl1pPr marL="91440" indent="-91440">
              <a:defRPr lang="zh-CN" altLang="en-US" sz="2000" b="1" kern="1200" dirty="0" smtClean="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None/>
              <a:defRPr lang="zh-CN" altLang="en-US" sz="1800" kern="1200" dirty="0" smtClean="0">
                <a:solidFill>
                  <a:schemeClr val="tx1">
                    <a:lumMod val="75000"/>
                    <a:lumOff val="25000"/>
                  </a:schemeClr>
                </a:solidFill>
                <a:latin typeface="+mn-lt"/>
                <a:ea typeface="+mn-ea"/>
                <a:cs typeface="+mn-cs"/>
              </a:defRPr>
            </a:lvl2pPr>
            <a:lvl3pPr marL="384048" indent="0" algn="l" defTabSz="914400" rtl="0" eaLnBrk="1" latinLnBrk="0" hangingPunct="1">
              <a:lnSpc>
                <a:spcPct val="90000"/>
              </a:lnSpc>
              <a:spcBef>
                <a:spcPts val="200"/>
              </a:spcBef>
              <a:spcAft>
                <a:spcPts val="400"/>
              </a:spcAft>
              <a:buClr>
                <a:schemeClr val="accent1"/>
              </a:buClr>
              <a:buNone/>
              <a:defRPr lang="zh-CN" altLang="en-US" sz="1400" kern="1200" dirty="0" smtClean="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defRPr lang="zh-CN" altLang="en-US" sz="1400" kern="1200" dirty="0" smtClean="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defRPr lang="en-US" sz="1400" kern="1200" dirty="0">
                <a:solidFill>
                  <a:schemeClr val="tx1">
                    <a:lumMod val="75000"/>
                    <a:lumOff val="25000"/>
                  </a:schemeClr>
                </a:solidFill>
                <a:latin typeface="+mn-lt"/>
                <a:ea typeface="+mn-ea"/>
                <a:cs typeface="+mn-cs"/>
              </a:defRPr>
            </a:lvl5pPr>
          </a:lstStyle>
          <a:p>
            <a:pPr marL="91440" lvl="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pPr>
            <a:r>
              <a:rPr lang="zh-CN" altLang="en-US" dirty="0" smtClean="0"/>
              <a:t>编辑母版文本样式</a:t>
            </a:r>
          </a:p>
          <a:p>
            <a:pPr marL="384048" lvl="1"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pPr>
            <a:r>
              <a:rPr lang="zh-CN" altLang="en-US" dirty="0" smtClean="0"/>
              <a:t>第二级</a:t>
            </a:r>
          </a:p>
          <a:p>
            <a:pPr marL="566928" lvl="2"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p"/>
            </a:pPr>
            <a:r>
              <a:rPr lang="zh-CN" altLang="en-US" dirty="0" smtClean="0"/>
              <a:t>第三级</a:t>
            </a:r>
          </a:p>
          <a:p>
            <a:pPr marL="749808" lvl="3"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pPr>
            <a:r>
              <a:rPr lang="zh-CN" altLang="en-US" dirty="0" smtClean="0"/>
              <a:t>第四级</a:t>
            </a:r>
          </a:p>
          <a:p>
            <a:pPr marL="932688" lvl="4" indent="-182880" algn="l" defTabSz="914400" rtl="0" eaLnBrk="1" latinLnBrk="0" hangingPunct="1">
              <a:lnSpc>
                <a:spcPct val="90000"/>
              </a:lnSpc>
              <a:spcBef>
                <a:spcPts val="200"/>
              </a:spcBef>
              <a:spcAft>
                <a:spcPts val="400"/>
              </a:spcAft>
              <a:buClr>
                <a:schemeClr val="accent1"/>
              </a:buClr>
              <a:buFont typeface="Calibri" pitchFamily="34" charset="0"/>
              <a:buChar char="◦"/>
            </a:pPr>
            <a:r>
              <a:rPr lang="zh-CN" altLang="en-US" dirty="0" smtClean="0"/>
              <a:t>第五级</a:t>
            </a:r>
            <a:endParaRPr lang="en-US" dirty="0"/>
          </a:p>
        </p:txBody>
      </p:sp>
      <p:sp>
        <p:nvSpPr>
          <p:cNvPr id="5" name="Date Placeholder 4"/>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33341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7A24DB2-D782-433C-839A-4ABBB6B07682}" type="slidenum">
              <a:rPr lang="zh-CN" altLang="en-US" smtClean="0"/>
              <a:pPr/>
              <a:t>‹#›</a:t>
            </a:fld>
            <a:endParaRPr lang="zh-CN" altLang="en-US"/>
          </a:p>
        </p:txBody>
      </p:sp>
      <p:grpSp>
        <p:nvGrpSpPr>
          <p:cNvPr id="11" name="组合 10"/>
          <p:cNvGrpSpPr/>
          <p:nvPr userDrawn="1"/>
        </p:nvGrpSpPr>
        <p:grpSpPr>
          <a:xfrm>
            <a:off x="0" y="5954"/>
            <a:ext cx="12095512" cy="786384"/>
            <a:chOff x="-1019817" y="2702935"/>
            <a:chExt cx="9071634" cy="786384"/>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253907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911424" y="764705"/>
            <a:ext cx="10058400" cy="900649"/>
          </a:xfrm>
        </p:spPr>
        <p:txBody>
          <a:body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7A24DB2-D782-433C-839A-4ABBB6B07682}" type="slidenum">
              <a:rPr lang="zh-CN" altLang="en-US" smtClean="0"/>
              <a:pPr/>
              <a:t>‹#›</a:t>
            </a:fld>
            <a:endParaRPr lang="zh-CN" altLang="en-US"/>
          </a:p>
        </p:txBody>
      </p:sp>
      <p:pic>
        <p:nvPicPr>
          <p:cNvPr id="6" name="图片 5"/>
          <p:cNvPicPr>
            <a:picLocks noChangeAspect="1"/>
          </p:cNvPicPr>
          <p:nvPr userDrawn="1"/>
        </p:nvPicPr>
        <p:blipFill>
          <a:blip r:embed="rId2"/>
          <a:stretch>
            <a:fillRect/>
          </a:stretch>
        </p:blipFill>
        <p:spPr>
          <a:xfrm>
            <a:off x="49831" y="0"/>
            <a:ext cx="12095512" cy="786452"/>
          </a:xfrm>
          <a:prstGeom prst="rect">
            <a:avLst/>
          </a:prstGeom>
        </p:spPr>
      </p:pic>
    </p:spTree>
    <p:extLst>
      <p:ext uri="{BB962C8B-B14F-4D97-AF65-F5344CB8AC3E}">
        <p14:creationId xmlns:p14="http://schemas.microsoft.com/office/powerpoint/2010/main" val="493744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97A24DB2-D782-433C-839A-4ABBB6B07682}" type="slidenum">
              <a:rPr lang="zh-CN" altLang="en-US" smtClean="0"/>
              <a:pPr/>
              <a:t>‹#›</a:t>
            </a:fld>
            <a:endParaRPr lang="zh-CN" altLang="en-US"/>
          </a:p>
        </p:txBody>
      </p:sp>
      <p:grpSp>
        <p:nvGrpSpPr>
          <p:cNvPr id="10" name="组合 9"/>
          <p:cNvGrpSpPr/>
          <p:nvPr userDrawn="1"/>
        </p:nvGrpSpPr>
        <p:grpSpPr>
          <a:xfrm>
            <a:off x="0" y="5954"/>
            <a:ext cx="12095512" cy="786384"/>
            <a:chOff x="-1019817" y="2702935"/>
            <a:chExt cx="9071634" cy="786384"/>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389751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613650" y="731520"/>
            <a:ext cx="6679191" cy="5257800"/>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编辑母版文本样式</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FEA027C3-7DC3-4A4C-8A01-1A1684FEC036}" type="datetimeFigureOut">
              <a:rPr lang="zh-CN" altLang="en-US" smtClean="0"/>
              <a:pPr/>
              <a:t>2021/10/15</a:t>
            </a:fld>
            <a:endParaRPr lang="zh-CN" alt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A24DB2-D782-433C-839A-4ABBB6B07682}" type="slidenum">
              <a:rPr lang="zh-CN" altLang="en-US" smtClean="0"/>
              <a:pPr/>
              <a:t>‹#›</a:t>
            </a:fld>
            <a:endParaRPr lang="zh-CN" altLang="en-US"/>
          </a:p>
        </p:txBody>
      </p:sp>
      <p:grpSp>
        <p:nvGrpSpPr>
          <p:cNvPr id="10" name="组合 9"/>
          <p:cNvGrpSpPr/>
          <p:nvPr userDrawn="1"/>
        </p:nvGrpSpPr>
        <p:grpSpPr>
          <a:xfrm>
            <a:off x="0" y="5954"/>
            <a:ext cx="12095512" cy="786384"/>
            <a:chOff x="-1019817" y="2702935"/>
            <a:chExt cx="9071634" cy="786384"/>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817" y="2928473"/>
              <a:ext cx="9071634" cy="33530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965" y="2702935"/>
              <a:ext cx="780288" cy="786384"/>
            </a:xfrm>
            <a:prstGeom prst="rect">
              <a:avLst/>
            </a:prstGeom>
          </p:spPr>
        </p:pic>
      </p:grpSp>
    </p:spTree>
    <p:extLst>
      <p:ext uri="{BB962C8B-B14F-4D97-AF65-F5344CB8AC3E}">
        <p14:creationId xmlns:p14="http://schemas.microsoft.com/office/powerpoint/2010/main" val="226526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7"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FEA027C3-7DC3-4A4C-8A01-1A1684FEC036}" type="datetimeFigureOut">
              <a:rPr lang="zh-CN" altLang="en-US" smtClean="0"/>
              <a:pPr/>
              <a:t>2021/10/15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7A24DB2-D782-433C-839A-4ABBB6B07682}" type="slidenum">
              <a:rPr lang="zh-CN" altLang="en-US" smtClean="0"/>
              <a:pPr/>
              <a:t>‹#›</a:t>
            </a:fld>
            <a:endParaRPr lang="zh-CN" altLang="en-US"/>
          </a:p>
        </p:txBody>
      </p:sp>
    </p:spTree>
    <p:extLst>
      <p:ext uri="{BB962C8B-B14F-4D97-AF65-F5344CB8AC3E}">
        <p14:creationId xmlns:p14="http://schemas.microsoft.com/office/powerpoint/2010/main" val="142006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764705"/>
            <a:ext cx="10058400" cy="9726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FEA027C3-7DC3-4A4C-8A01-1A1684FEC036}" type="datetimeFigureOut">
              <a:rPr lang="zh-CN" altLang="en-US" smtClean="0"/>
              <a:pPr/>
              <a:t>2021/10/15</a:t>
            </a:fld>
            <a:endParaRPr lang="zh-CN" alt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97A24DB2-D782-433C-839A-4ABBB6B07682}" type="slidenum">
              <a:rPr lang="zh-CN" altLang="en-US" smtClean="0"/>
              <a:pPr/>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userDrawn="1"/>
        </p:nvGrpSpPr>
        <p:grpSpPr>
          <a:xfrm>
            <a:off x="49831" y="-4470"/>
            <a:ext cx="12095512" cy="786384"/>
            <a:chOff x="36183" y="3035807"/>
            <a:chExt cx="9071634" cy="786384"/>
          </a:xfrm>
        </p:grpSpPr>
        <p:pic>
          <p:nvPicPr>
            <p:cNvPr id="17" name="图片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183" y="3261345"/>
              <a:ext cx="9071634" cy="335309"/>
            </a:xfrm>
            <a:prstGeom prst="rect">
              <a:avLst/>
            </a:prstGeom>
          </p:spPr>
        </p:pic>
        <p:pic>
          <p:nvPicPr>
            <p:cNvPr id="18" name="图片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76616" y="3035807"/>
              <a:ext cx="780288" cy="786384"/>
            </a:xfrm>
            <a:prstGeom prst="rect">
              <a:avLst/>
            </a:prstGeom>
          </p:spPr>
        </p:pic>
      </p:grpSp>
    </p:spTree>
    <p:extLst>
      <p:ext uri="{BB962C8B-B14F-4D97-AF65-F5344CB8AC3E}">
        <p14:creationId xmlns:p14="http://schemas.microsoft.com/office/powerpoint/2010/main" val="3994378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b="1"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l"/>
        <a:defRPr sz="18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90000"/>
        </a:lnSpc>
        <a:spcBef>
          <a:spcPts val="200"/>
        </a:spcBef>
        <a:spcAft>
          <a:spcPts val="400"/>
        </a:spcAft>
        <a:buClr>
          <a:schemeClr val="accent1"/>
        </a:buClr>
        <a:buFont typeface="Wingdings" panose="05000000000000000000" pitchFamily="2" charset="2"/>
        <a:buChar char="p"/>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python.org/3/library/hashlib.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第</a:t>
            </a:r>
            <a:r>
              <a:rPr lang="en-US" altLang="zh-CN" dirty="0" smtClean="0"/>
              <a:t>3</a:t>
            </a:r>
            <a:r>
              <a:rPr lang="zh-CN" altLang="en-US" dirty="0" smtClean="0"/>
              <a:t>章 对称加密</a:t>
            </a:r>
            <a:endParaRPr lang="zh-CN" altLang="en-US" dirty="0"/>
          </a:p>
        </p:txBody>
      </p:sp>
      <p:sp>
        <p:nvSpPr>
          <p:cNvPr id="3" name="副标题 2"/>
          <p:cNvSpPr>
            <a:spLocks noGrp="1"/>
          </p:cNvSpPr>
          <p:nvPr>
            <p:ph type="subTitle" idx="1"/>
          </p:nvPr>
        </p:nvSpPr>
        <p:spPr/>
        <p:txBody>
          <a:bodyPr/>
          <a:lstStyle/>
          <a:p>
            <a:r>
              <a:rPr lang="en-US" altLang="zh-CN" dirty="0" smtClean="0"/>
              <a:t>Two sides one key</a:t>
            </a:r>
            <a:endParaRPr lang="zh-CN" altLang="en-US" dirty="0"/>
          </a:p>
        </p:txBody>
      </p:sp>
    </p:spTree>
    <p:extLst>
      <p:ext uri="{BB962C8B-B14F-4D97-AF65-F5344CB8AC3E}">
        <p14:creationId xmlns:p14="http://schemas.microsoft.com/office/powerpoint/2010/main" val="374027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算法概述</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63" y="1882223"/>
            <a:ext cx="7932692" cy="4022725"/>
          </a:xfrm>
        </p:spPr>
      </p:pic>
      <p:pic>
        <p:nvPicPr>
          <p:cNvPr id="6" name="图片 5"/>
          <p:cNvPicPr>
            <a:picLocks noChangeAspect="1"/>
          </p:cNvPicPr>
          <p:nvPr/>
        </p:nvPicPr>
        <p:blipFill>
          <a:blip r:embed="rId3"/>
          <a:stretch>
            <a:fillRect/>
          </a:stretch>
        </p:blipFill>
        <p:spPr>
          <a:xfrm>
            <a:off x="8080625" y="1932303"/>
            <a:ext cx="3972887" cy="4075387"/>
          </a:xfrm>
          <a:prstGeom prst="rect">
            <a:avLst/>
          </a:prstGeom>
        </p:spPr>
      </p:pic>
    </p:spTree>
    <p:extLst>
      <p:ext uri="{BB962C8B-B14F-4D97-AF65-F5344CB8AC3E}">
        <p14:creationId xmlns:p14="http://schemas.microsoft.com/office/powerpoint/2010/main" val="349703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a:t>算法概述</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9818" y="1846263"/>
            <a:ext cx="6869884" cy="3393557"/>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2876" y="1713250"/>
            <a:ext cx="3883007" cy="3904904"/>
          </a:xfrm>
          <a:prstGeom prst="rect">
            <a:avLst/>
          </a:prstGeom>
        </p:spPr>
      </p:pic>
    </p:spTree>
    <p:extLst>
      <p:ext uri="{BB962C8B-B14F-4D97-AF65-F5344CB8AC3E}">
        <p14:creationId xmlns:p14="http://schemas.microsoft.com/office/powerpoint/2010/main" val="54694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算法的整体结构</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246" y="1816006"/>
            <a:ext cx="8643783" cy="1163499"/>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154" y="2957500"/>
            <a:ext cx="6172883" cy="310570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59" y="3671778"/>
            <a:ext cx="1636083" cy="607408"/>
          </a:xfrm>
          <a:prstGeom prst="rect">
            <a:avLst/>
          </a:prstGeom>
        </p:spPr>
      </p:pic>
    </p:spTree>
    <p:extLst>
      <p:ext uri="{BB962C8B-B14F-4D97-AF65-F5344CB8AC3E}">
        <p14:creationId xmlns:p14="http://schemas.microsoft.com/office/powerpoint/2010/main" val="2236072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算法的</a:t>
            </a:r>
            <a:r>
              <a:rPr lang="zh-CN" altLang="en-US" dirty="0" smtClean="0"/>
              <a:t>整体结构</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48" y="1743171"/>
            <a:ext cx="8780678" cy="4051453"/>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1" y="5743254"/>
            <a:ext cx="693506" cy="333910"/>
          </a:xfrm>
          <a:prstGeom prst="rect">
            <a:avLst/>
          </a:prstGeom>
        </p:spPr>
      </p:pic>
    </p:spTree>
    <p:extLst>
      <p:ext uri="{BB962C8B-B14F-4D97-AF65-F5344CB8AC3E}">
        <p14:creationId xmlns:p14="http://schemas.microsoft.com/office/powerpoint/2010/main" val="419245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算法的整体结构</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762" y="1809111"/>
            <a:ext cx="8573785" cy="4370795"/>
          </a:xfrm>
        </p:spPr>
      </p:pic>
    </p:spTree>
    <p:extLst>
      <p:ext uri="{BB962C8B-B14F-4D97-AF65-F5344CB8AC3E}">
        <p14:creationId xmlns:p14="http://schemas.microsoft.com/office/powerpoint/2010/main" val="27784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38701" y="565079"/>
            <a:ext cx="12053299" cy="5303909"/>
          </a:xfrm>
        </p:spPr>
        <p:txBody>
          <a:bodyPr/>
          <a:lstStyle/>
          <a:p>
            <a:r>
              <a:rPr lang="en-US" altLang="zh-CN" sz="2800" dirty="0"/>
              <a:t>DES</a:t>
            </a:r>
            <a:r>
              <a:rPr lang="zh-CN" altLang="en-US" sz="2800" dirty="0"/>
              <a:t>的轮函数</a:t>
            </a:r>
            <a:endParaRPr lang="en-US" altLang="zh-CN" sz="2800" b="0" dirty="0" smtClean="0"/>
          </a:p>
          <a:p>
            <a:r>
              <a:rPr lang="zh-CN" altLang="en-US" b="0" dirty="0" smtClean="0"/>
              <a:t>函数</a:t>
            </a:r>
            <a:r>
              <a:rPr lang="en-US" altLang="zh-CN" b="0" dirty="0"/>
              <a:t>f</a:t>
            </a:r>
            <a:r>
              <a:rPr lang="zh-CN" altLang="en-US" b="0" dirty="0"/>
              <a:t>以长度为</a:t>
            </a:r>
            <a:r>
              <a:rPr lang="en-US" altLang="zh-CN" b="0" dirty="0"/>
              <a:t>32</a:t>
            </a:r>
            <a:r>
              <a:rPr lang="zh-CN" altLang="en-US" b="0" dirty="0"/>
              <a:t>比特串</a:t>
            </a:r>
            <a:r>
              <a:rPr lang="en-US" altLang="zh-CN" b="0" dirty="0"/>
              <a:t>R</a:t>
            </a:r>
            <a:r>
              <a:rPr lang="en-US" altLang="zh-CN" b="0" baseline="-25000" dirty="0"/>
              <a:t>i-1</a:t>
            </a:r>
            <a:r>
              <a:rPr lang="zh-CN" altLang="en-US" b="0" dirty="0"/>
              <a:t>作为第一输入，</a:t>
            </a:r>
            <a:r>
              <a:rPr lang="zh-CN" altLang="en-US" b="0" dirty="0" smtClean="0"/>
              <a:t>以长度</a:t>
            </a:r>
            <a:r>
              <a:rPr lang="zh-CN" altLang="en-US" b="0" dirty="0"/>
              <a:t>为</a:t>
            </a:r>
            <a:r>
              <a:rPr lang="en-US" altLang="zh-CN" b="0" dirty="0"/>
              <a:t>48</a:t>
            </a:r>
            <a:r>
              <a:rPr lang="zh-CN" altLang="en-US" b="0" dirty="0"/>
              <a:t>比特串</a:t>
            </a:r>
            <a:r>
              <a:rPr lang="en-US" altLang="zh-CN" b="0" dirty="0"/>
              <a:t>K</a:t>
            </a:r>
            <a:r>
              <a:rPr lang="en-US" altLang="zh-CN" b="0" baseline="-25000" dirty="0"/>
              <a:t>i</a:t>
            </a:r>
            <a:r>
              <a:rPr lang="zh-CN" altLang="en-US" b="0" dirty="0"/>
              <a:t>作为第二个输入，产生长度为</a:t>
            </a:r>
            <a:r>
              <a:rPr lang="en-US" altLang="zh-CN" b="0" dirty="0" smtClean="0"/>
              <a:t>32</a:t>
            </a:r>
            <a:r>
              <a:rPr lang="zh-CN" altLang="en-US" b="0" dirty="0" smtClean="0"/>
              <a:t>比特</a:t>
            </a:r>
            <a:r>
              <a:rPr lang="zh-CN" altLang="en-US" b="0" dirty="0"/>
              <a:t>的输出</a:t>
            </a:r>
            <a:endParaRPr lang="zh-CN" altLang="en-US" dirty="0"/>
          </a:p>
        </p:txBody>
      </p:sp>
      <p:grpSp>
        <p:nvGrpSpPr>
          <p:cNvPr id="7" name="组合 6"/>
          <p:cNvGrpSpPr/>
          <p:nvPr/>
        </p:nvGrpSpPr>
        <p:grpSpPr>
          <a:xfrm>
            <a:off x="283760" y="1805318"/>
            <a:ext cx="6191777" cy="3931454"/>
            <a:chOff x="1914535" y="2500223"/>
            <a:chExt cx="4510120" cy="3214711"/>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35" y="2500223"/>
              <a:ext cx="4510120" cy="244318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684" y="4943403"/>
              <a:ext cx="1752613" cy="771531"/>
            </a:xfrm>
            <a:prstGeom prst="rect">
              <a:avLst/>
            </a:prstGeom>
          </p:spPr>
        </p:pic>
      </p:grpSp>
      <p:sp>
        <p:nvSpPr>
          <p:cNvPr id="10" name="矩形 9"/>
          <p:cNvSpPr/>
          <p:nvPr/>
        </p:nvSpPr>
        <p:spPr>
          <a:xfrm>
            <a:off x="7594814" y="1735431"/>
            <a:ext cx="4108817" cy="369332"/>
          </a:xfrm>
          <a:prstGeom prst="rect">
            <a:avLst/>
          </a:prstGeom>
        </p:spPr>
        <p:txBody>
          <a:bodyPr wrap="none">
            <a:spAutoFit/>
          </a:bodyPr>
          <a:lstStyle/>
          <a:p>
            <a:r>
              <a:rPr lang="zh-CN" altLang="en-US" dirty="0"/>
              <a:t>根据扩展规则扩展为</a:t>
            </a:r>
            <a:r>
              <a:rPr lang="en-US" altLang="zh-CN" dirty="0"/>
              <a:t>48</a:t>
            </a:r>
            <a:r>
              <a:rPr lang="zh-CN" altLang="en-US" dirty="0"/>
              <a:t>比特长度的串；</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424" y="2204902"/>
            <a:ext cx="3797610" cy="304408"/>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665" y="2561517"/>
            <a:ext cx="3157561" cy="290515"/>
          </a:xfrm>
          <a:prstGeom prst="rect">
            <a:avLst/>
          </a:prstGeom>
        </p:spPr>
      </p:pic>
      <p:pic>
        <p:nvPicPr>
          <p:cNvPr id="14" name="内容占位符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4157" y="2904239"/>
            <a:ext cx="4855500" cy="2874900"/>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3972" y="5864257"/>
            <a:ext cx="4619659" cy="457203"/>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458" y="2237989"/>
            <a:ext cx="690568" cy="252414"/>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4458" y="1762217"/>
            <a:ext cx="633417" cy="252414"/>
          </a:xfrm>
          <a:prstGeom prst="rect">
            <a:avLst/>
          </a:prstGeom>
        </p:spPr>
      </p:pic>
    </p:spTree>
    <p:extLst>
      <p:ext uri="{BB962C8B-B14F-4D97-AF65-F5344CB8AC3E}">
        <p14:creationId xmlns:p14="http://schemas.microsoft.com/office/powerpoint/2010/main" val="120641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的轮</a:t>
            </a:r>
            <a:r>
              <a:rPr lang="zh-CN" altLang="en-US" dirty="0" smtClean="0"/>
              <a:t>函数</a:t>
            </a:r>
            <a:r>
              <a:rPr lang="en-US" altLang="zh-CN" dirty="0" smtClean="0"/>
              <a:t>-E</a:t>
            </a:r>
            <a:r>
              <a:rPr lang="zh-CN" altLang="en-US" dirty="0" smtClean="0"/>
              <a:t>扩展</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762" y="1831448"/>
            <a:ext cx="8046132" cy="490512"/>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116" y="2275074"/>
            <a:ext cx="6950723" cy="3976351"/>
          </a:xfrm>
          <a:prstGeom prst="rect">
            <a:avLst/>
          </a:prstGeom>
        </p:spPr>
      </p:pic>
    </p:spTree>
    <p:extLst>
      <p:ext uri="{BB962C8B-B14F-4D97-AF65-F5344CB8AC3E}">
        <p14:creationId xmlns:p14="http://schemas.microsoft.com/office/powerpoint/2010/main" val="179306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的轮函数</a:t>
            </a:r>
            <a:r>
              <a:rPr lang="en-US" altLang="zh-CN" dirty="0" smtClean="0"/>
              <a:t>- S</a:t>
            </a:r>
            <a:r>
              <a:rPr lang="zh-CN" altLang="en-US" dirty="0" smtClean="0"/>
              <a:t>盒</a:t>
            </a:r>
            <a:endParaRPr lang="zh-CN" altLang="en-US" dirty="0"/>
          </a:p>
        </p:txBody>
      </p:sp>
      <p:pic>
        <p:nvPicPr>
          <p:cNvPr id="8" name="内容占位符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1138" y="1918183"/>
            <a:ext cx="7913977" cy="4349868"/>
          </a:xfr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420" y="847617"/>
            <a:ext cx="3451925" cy="1127074"/>
          </a:xfrm>
          <a:prstGeom prst="rect">
            <a:avLst/>
          </a:prstGeom>
        </p:spPr>
      </p:pic>
    </p:spTree>
    <p:extLst>
      <p:ext uri="{BB962C8B-B14F-4D97-AF65-F5344CB8AC3E}">
        <p14:creationId xmlns:p14="http://schemas.microsoft.com/office/powerpoint/2010/main" val="314520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的轮函数</a:t>
            </a:r>
            <a:r>
              <a:rPr lang="en-US" altLang="zh-CN" dirty="0" smtClean="0"/>
              <a:t>- P</a:t>
            </a:r>
            <a:r>
              <a:rPr lang="zh-CN" altLang="en-US" dirty="0" smtClean="0"/>
              <a:t>置换</a:t>
            </a:r>
            <a:endParaRPr lang="zh-CN" altLang="en-US" dirty="0"/>
          </a:p>
        </p:txBody>
      </p:sp>
      <p:pic>
        <p:nvPicPr>
          <p:cNvPr id="4" name="内容占位符 3"/>
          <p:cNvPicPr>
            <a:picLocks noGrp="1" noChangeAspect="1"/>
          </p:cNvPicPr>
          <p:nvPr>
            <p:ph idx="1"/>
          </p:nvPr>
        </p:nvPicPr>
        <p:blipFill>
          <a:blip r:embed="rId2"/>
          <a:stretch>
            <a:fillRect/>
          </a:stretch>
        </p:blipFill>
        <p:spPr>
          <a:xfrm>
            <a:off x="517774" y="1879475"/>
            <a:ext cx="9248775" cy="9048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530" y="2784350"/>
            <a:ext cx="6064042" cy="3394737"/>
          </a:xfrm>
          <a:prstGeom prst="rect">
            <a:avLst/>
          </a:prstGeom>
        </p:spPr>
      </p:pic>
    </p:spTree>
    <p:extLst>
      <p:ext uri="{BB962C8B-B14F-4D97-AF65-F5344CB8AC3E}">
        <p14:creationId xmlns:p14="http://schemas.microsoft.com/office/powerpoint/2010/main" val="3052947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a:t>
            </a:r>
            <a:r>
              <a:rPr lang="en-US" altLang="zh-CN" dirty="0" smtClean="0"/>
              <a:t>-</a:t>
            </a:r>
            <a:r>
              <a:rPr lang="zh-CN" altLang="en-US" dirty="0" smtClean="0"/>
              <a:t>满足的设计要求</a:t>
            </a:r>
            <a:endParaRPr lang="zh-CN" altLang="en-US" dirty="0"/>
          </a:p>
        </p:txBody>
      </p:sp>
      <p:sp>
        <p:nvSpPr>
          <p:cNvPr id="3" name="内容占位符 2"/>
          <p:cNvSpPr>
            <a:spLocks noGrp="1"/>
          </p:cNvSpPr>
          <p:nvPr>
            <p:ph idx="1"/>
          </p:nvPr>
        </p:nvSpPr>
        <p:spPr/>
        <p:txBody>
          <a:bodyPr/>
          <a:lstStyle/>
          <a:p>
            <a:r>
              <a:rPr lang="en-US" altLang="zh-CN" dirty="0" smtClean="0"/>
              <a:t>1. </a:t>
            </a:r>
            <a:r>
              <a:rPr lang="zh-CN" altLang="en-US" dirty="0" smtClean="0"/>
              <a:t>分组足够长</a:t>
            </a:r>
            <a:r>
              <a:rPr lang="en-US" altLang="zh-CN" dirty="0" smtClean="0"/>
              <a:t>: </a:t>
            </a:r>
            <a:r>
              <a:rPr lang="zh-CN" altLang="en-US" dirty="0" smtClean="0"/>
              <a:t>防止明文攻击</a:t>
            </a:r>
            <a:endParaRPr lang="en-US" altLang="zh-CN" dirty="0" smtClean="0"/>
          </a:p>
          <a:p>
            <a:r>
              <a:rPr lang="en-US" altLang="zh-CN" dirty="0" smtClean="0"/>
              <a:t>2.</a:t>
            </a:r>
            <a:r>
              <a:rPr lang="zh-CN" altLang="en-US" dirty="0" smtClean="0"/>
              <a:t>密钥长度要足够长：防止密钥穷举攻击。密钥不能过长</a:t>
            </a:r>
            <a:endParaRPr lang="en-US" altLang="zh-CN" dirty="0" smtClean="0"/>
          </a:p>
          <a:p>
            <a:r>
              <a:rPr lang="en-US" altLang="zh-CN" dirty="0" smtClean="0"/>
              <a:t>3.</a:t>
            </a:r>
            <a:r>
              <a:rPr lang="zh-CN" altLang="en-US" dirty="0" smtClean="0"/>
              <a:t>由密钥确定的置换算法要足够复杂，足以抗击各种已知的攻击，除了穷举，没有更好的攻击方法</a:t>
            </a:r>
            <a:endParaRPr lang="en-US" altLang="zh-CN" dirty="0" smtClean="0"/>
          </a:p>
          <a:p>
            <a:r>
              <a:rPr lang="en-US" altLang="zh-CN" dirty="0" smtClean="0"/>
              <a:t>4.</a:t>
            </a:r>
            <a:r>
              <a:rPr lang="zh-CN" altLang="en-US" dirty="0" smtClean="0"/>
              <a:t>加密和解密运算简单，已于软件和硬件的快速实现</a:t>
            </a:r>
            <a:endParaRPr lang="en-US" altLang="zh-CN" dirty="0" smtClean="0"/>
          </a:p>
          <a:p>
            <a:r>
              <a:rPr lang="en-US" altLang="zh-CN" dirty="0" smtClean="0"/>
              <a:t>5.</a:t>
            </a:r>
            <a:r>
              <a:rPr lang="zh-CN" altLang="en-US" dirty="0" smtClean="0"/>
              <a:t>一般无数据扩展，即：明文和密文的长度相同</a:t>
            </a:r>
            <a:endParaRPr lang="en-US" altLang="zh-CN" dirty="0" smtClean="0"/>
          </a:p>
          <a:p>
            <a:endParaRPr lang="zh-CN" altLang="en-US" dirty="0"/>
          </a:p>
        </p:txBody>
      </p:sp>
    </p:spTree>
    <p:extLst>
      <p:ext uri="{BB962C8B-B14F-4D97-AF65-F5344CB8AC3E}">
        <p14:creationId xmlns:p14="http://schemas.microsoft.com/office/powerpoint/2010/main" val="212017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a:t>
            </a:r>
            <a:r>
              <a:rPr lang="zh-CN" altLang="en-US" dirty="0" smtClean="0"/>
              <a:t>内容回顾</a:t>
            </a:r>
            <a:endParaRPr lang="zh-CN" altLang="en-US" dirty="0"/>
          </a:p>
        </p:txBody>
      </p:sp>
      <p:sp>
        <p:nvSpPr>
          <p:cNvPr id="3" name="内容占位符 2"/>
          <p:cNvSpPr>
            <a:spLocks noGrp="1"/>
          </p:cNvSpPr>
          <p:nvPr>
            <p:ph idx="1"/>
          </p:nvPr>
        </p:nvSpPr>
        <p:spPr>
          <a:xfrm>
            <a:off x="553763" y="1845733"/>
            <a:ext cx="11302876" cy="4436913"/>
          </a:xfrm>
        </p:spPr>
        <p:txBody>
          <a:bodyPr>
            <a:normAutofit/>
          </a:bodyPr>
          <a:lstStyle/>
          <a:p>
            <a:pPr marL="457200" indent="-457200">
              <a:buAutoNum type="arabicPeriod"/>
            </a:pPr>
            <a:r>
              <a:rPr lang="en-US" altLang="zh-CN" dirty="0" smtClean="0"/>
              <a:t>Hash</a:t>
            </a:r>
            <a:r>
              <a:rPr lang="zh-CN" altLang="en-US" dirty="0" smtClean="0"/>
              <a:t>基础知识：</a:t>
            </a:r>
            <a:endParaRPr lang="en-US" altLang="zh-CN" dirty="0" smtClean="0"/>
          </a:p>
          <a:p>
            <a:pPr marL="944118" lvl="1" indent="-457200"/>
            <a:r>
              <a:rPr lang="zh-CN" altLang="en-US" dirty="0" smtClean="0"/>
              <a:t>哈希函数的定义</a:t>
            </a:r>
            <a:endParaRPr lang="en-US" altLang="zh-CN" dirty="0" smtClean="0"/>
          </a:p>
          <a:p>
            <a:pPr marL="944118" lvl="1" indent="-457200"/>
            <a:r>
              <a:rPr lang="zh-CN" altLang="en-US" dirty="0" smtClean="0"/>
              <a:t>哈希函数的性质</a:t>
            </a:r>
            <a:endParaRPr lang="en-US" altLang="zh-CN" dirty="0" smtClean="0"/>
          </a:p>
          <a:p>
            <a:pPr marL="944118" lvl="1" indent="-457200"/>
            <a:r>
              <a:rPr lang="zh-CN" altLang="en-US" dirty="0" smtClean="0"/>
              <a:t>常用的哈希算法：</a:t>
            </a:r>
            <a:r>
              <a:rPr lang="en-US" altLang="zh-CN" dirty="0" smtClean="0"/>
              <a:t>MD</a:t>
            </a:r>
            <a:r>
              <a:rPr lang="zh-CN" altLang="en-US" dirty="0" smtClean="0"/>
              <a:t>家族、</a:t>
            </a:r>
            <a:r>
              <a:rPr lang="en-US" altLang="zh-CN" dirty="0" smtClean="0"/>
              <a:t>SHA</a:t>
            </a:r>
            <a:r>
              <a:rPr lang="zh-CN" altLang="en-US" dirty="0" smtClean="0"/>
              <a:t>系列</a:t>
            </a:r>
            <a:endParaRPr lang="en-US" altLang="zh-CN" dirty="0" smtClean="0"/>
          </a:p>
          <a:p>
            <a:pPr marL="944118" lvl="1" indent="-457200"/>
            <a:r>
              <a:rPr lang="zh-CN" altLang="en-US" dirty="0" smtClean="0"/>
              <a:t>哈希函数的构造原理：消息填充机制、压缩函数</a:t>
            </a:r>
            <a:endParaRPr lang="en-US" altLang="zh-CN" dirty="0" smtClean="0"/>
          </a:p>
          <a:p>
            <a:pPr marL="457200" indent="-457200">
              <a:buFont typeface="Wingdings" panose="05000000000000000000" pitchFamily="2" charset="2"/>
              <a:buAutoNum type="arabicPeriod"/>
            </a:pPr>
            <a:r>
              <a:rPr lang="en-US" altLang="zh-CN" dirty="0" smtClean="0"/>
              <a:t>Hash</a:t>
            </a:r>
            <a:r>
              <a:rPr lang="zh-CN" altLang="en-US" dirty="0" smtClean="0"/>
              <a:t>编程实现：</a:t>
            </a:r>
            <a:endParaRPr lang="en-US" altLang="zh-CN" dirty="0" smtClean="0"/>
          </a:p>
          <a:p>
            <a:pPr marL="944118" lvl="1" indent="-457200"/>
            <a:r>
              <a:rPr lang="zh-CN" altLang="en-US" dirty="0"/>
              <a:t>使用</a:t>
            </a:r>
            <a:r>
              <a:rPr lang="en-US" altLang="zh-CN" dirty="0"/>
              <a:t>python</a:t>
            </a:r>
            <a:r>
              <a:rPr lang="zh-CN" altLang="en-US" dirty="0"/>
              <a:t>的内置库</a:t>
            </a:r>
            <a:r>
              <a:rPr lang="en-US" altLang="zh-CN" dirty="0" err="1"/>
              <a:t>hashlib</a:t>
            </a:r>
            <a:r>
              <a:rPr lang="zh-CN" altLang="en-US" dirty="0" smtClean="0"/>
              <a:t>模块</a:t>
            </a:r>
            <a:endParaRPr lang="en-US" altLang="zh-CN" dirty="0" smtClean="0"/>
          </a:p>
          <a:p>
            <a:pPr marL="944118" lvl="1" indent="-457200"/>
            <a:r>
              <a:rPr lang="en-US" altLang="zh-CN" dirty="0" err="1" smtClean="0"/>
              <a:t>hashlib</a:t>
            </a:r>
            <a:r>
              <a:rPr lang="zh-CN" altLang="en-US" dirty="0" smtClean="0"/>
              <a:t>的</a:t>
            </a:r>
            <a:r>
              <a:rPr lang="en-US" altLang="zh-CN" dirty="0" smtClean="0"/>
              <a:t>md5(), sha256()……</a:t>
            </a:r>
            <a:r>
              <a:rPr lang="zh-CN" altLang="en-US" dirty="0" smtClean="0"/>
              <a:t>生成实现对应哈希算法的对象，</a:t>
            </a:r>
            <a:endParaRPr lang="en-US" altLang="zh-CN" dirty="0" smtClean="0"/>
          </a:p>
          <a:p>
            <a:pPr marL="944118" lvl="1" indent="-457200"/>
            <a:r>
              <a:rPr lang="zh-CN" altLang="en-US" dirty="0" smtClean="0"/>
              <a:t>调用哈希算法对象的</a:t>
            </a:r>
            <a:r>
              <a:rPr lang="en-US" altLang="zh-CN" dirty="0" smtClean="0"/>
              <a:t>update</a:t>
            </a:r>
            <a:r>
              <a:rPr lang="zh-CN" altLang="en-US" dirty="0" smtClean="0"/>
              <a:t>，</a:t>
            </a:r>
            <a:r>
              <a:rPr lang="en-US" altLang="zh-CN" dirty="0" smtClean="0"/>
              <a:t>digest</a:t>
            </a:r>
            <a:r>
              <a:rPr lang="zh-CN" altLang="en-US" dirty="0" smtClean="0"/>
              <a:t>，</a:t>
            </a:r>
            <a:r>
              <a:rPr lang="en-US" altLang="zh-CN" dirty="0" err="1" smtClean="0"/>
              <a:t>hexdigest</a:t>
            </a:r>
            <a:r>
              <a:rPr lang="zh-CN" altLang="en-US" dirty="0" smtClean="0"/>
              <a:t>，</a:t>
            </a:r>
            <a:r>
              <a:rPr lang="en-US" altLang="zh-CN" dirty="0" err="1" smtClean="0"/>
              <a:t>digestsize</a:t>
            </a:r>
            <a:r>
              <a:rPr lang="en-US" altLang="zh-CN" dirty="0" smtClean="0"/>
              <a:t> </a:t>
            </a:r>
          </a:p>
          <a:p>
            <a:pPr marL="944118" lvl="1" indent="-457200"/>
            <a:r>
              <a:rPr lang="en-US" altLang="zh-CN" dirty="0">
                <a:hlinkClick r:id="rId2"/>
              </a:rPr>
              <a:t>https://</a:t>
            </a:r>
            <a:r>
              <a:rPr lang="en-US" altLang="zh-CN" dirty="0" smtClean="0">
                <a:hlinkClick r:id="rId2"/>
              </a:rPr>
              <a:t>docs.python.org/3/library/hashlib.html</a:t>
            </a:r>
            <a:endParaRPr lang="en-US" altLang="zh-CN" dirty="0" smtClean="0"/>
          </a:p>
          <a:p>
            <a:pPr marL="944118" lvl="1" indent="-457200"/>
            <a:r>
              <a:rPr lang="zh-CN" altLang="en-US" dirty="0" smtClean="0"/>
              <a:t>口令加盐：</a:t>
            </a:r>
            <a:r>
              <a:rPr lang="en-US" altLang="zh-CN" dirty="0" err="1" smtClean="0"/>
              <a:t>scrypt</a:t>
            </a:r>
            <a:r>
              <a:rPr lang="zh-CN" altLang="en-US" dirty="0" smtClean="0"/>
              <a:t>，</a:t>
            </a:r>
            <a:r>
              <a:rPr lang="en-US" altLang="zh-CN" dirty="0" err="1" smtClean="0"/>
              <a:t>bcrypt</a:t>
            </a:r>
            <a:r>
              <a:rPr lang="en-US" altLang="zh-CN" dirty="0" smtClean="0"/>
              <a:t>……</a:t>
            </a:r>
          </a:p>
          <a:p>
            <a:pPr marL="944118" lvl="1" indent="-457200"/>
            <a:r>
              <a:rPr lang="zh-CN" altLang="en-US" dirty="0" smtClean="0"/>
              <a:t>哈希在区块链中的应用，工作量证明的示例</a:t>
            </a:r>
            <a:endParaRPr lang="en-US" altLang="zh-CN" dirty="0" smtClean="0"/>
          </a:p>
          <a:p>
            <a:pPr marL="944118" lvl="1" indent="-457200"/>
            <a:endParaRPr lang="en-US" altLang="zh-CN" dirty="0"/>
          </a:p>
          <a:p>
            <a:pPr marL="944118" lvl="1" indent="-457200">
              <a:buFont typeface="Wingdings" panose="05000000000000000000" pitchFamily="2" charset="2"/>
              <a:buAutoNum type="arabicPeriod"/>
            </a:pPr>
            <a:endParaRPr lang="en-US" altLang="zh-CN" dirty="0"/>
          </a:p>
          <a:p>
            <a:pPr marL="457200" indent="-457200"/>
            <a:endParaRPr lang="en-US" altLang="zh-CN" dirty="0" smtClean="0"/>
          </a:p>
          <a:p>
            <a:pPr marL="944118" lvl="1" indent="-457200"/>
            <a:endParaRPr lang="en-US" altLang="zh-CN" dirty="0" smtClean="0"/>
          </a:p>
          <a:p>
            <a:pPr marL="944118" lvl="1" indent="-457200"/>
            <a:endParaRPr lang="zh-CN" altLang="en-US" dirty="0"/>
          </a:p>
        </p:txBody>
      </p:sp>
    </p:spTree>
    <p:extLst>
      <p:ext uri="{BB962C8B-B14F-4D97-AF65-F5344CB8AC3E}">
        <p14:creationId xmlns:p14="http://schemas.microsoft.com/office/powerpoint/2010/main" val="268963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分组密码的设计原则</a:t>
            </a:r>
            <a:endParaRPr lang="zh-CN" altLang="en-US" dirty="0"/>
          </a:p>
        </p:txBody>
      </p:sp>
      <p:sp>
        <p:nvSpPr>
          <p:cNvPr id="3" name="内容占位符 2"/>
          <p:cNvSpPr>
            <a:spLocks noGrp="1"/>
          </p:cNvSpPr>
          <p:nvPr>
            <p:ph idx="1"/>
          </p:nvPr>
        </p:nvSpPr>
        <p:spPr>
          <a:xfrm>
            <a:off x="553763" y="1845733"/>
            <a:ext cx="11302876" cy="4390679"/>
          </a:xfrm>
        </p:spPr>
        <p:txBody>
          <a:bodyPr>
            <a:normAutofit fontScale="92500" lnSpcReduction="20000"/>
          </a:bodyPr>
          <a:lstStyle/>
          <a:p>
            <a:r>
              <a:rPr lang="en-US" altLang="zh-CN" dirty="0" smtClean="0"/>
              <a:t>1.</a:t>
            </a:r>
            <a:r>
              <a:rPr lang="zh-CN" altLang="en-US" dirty="0" smtClean="0"/>
              <a:t>扩散：使每</a:t>
            </a:r>
            <a:r>
              <a:rPr lang="en-US" altLang="zh-CN" dirty="0" smtClean="0"/>
              <a:t>1</a:t>
            </a:r>
            <a:r>
              <a:rPr lang="zh-CN" altLang="en-US" dirty="0" smtClean="0"/>
              <a:t>比特明文的变化尽可能多地影响到输出密文序列的比特，以便隐藏明文的统计特性。另一层意思使每</a:t>
            </a:r>
            <a:r>
              <a:rPr lang="en-US" altLang="zh-CN" dirty="0" smtClean="0"/>
              <a:t>1</a:t>
            </a:r>
            <a:r>
              <a:rPr lang="zh-CN" altLang="en-US" dirty="0" smtClean="0"/>
              <a:t>位密钥也尽可能影响到较多的输出密文比特。扩散的目的使希望密文中的任一比特都要尽可能与明文和密钥的每一比特相关联。</a:t>
            </a:r>
            <a:endParaRPr lang="en-US" altLang="zh-CN" dirty="0" smtClean="0"/>
          </a:p>
          <a:p>
            <a:pPr lvl="1"/>
            <a:r>
              <a:rPr lang="en-US" altLang="zh-CN" dirty="0" smtClean="0">
                <a:solidFill>
                  <a:srgbClr val="FF0000"/>
                </a:solidFill>
              </a:rPr>
              <a:t>P1</a:t>
            </a:r>
            <a:r>
              <a:rPr lang="zh-CN" altLang="en-US" dirty="0" smtClean="0">
                <a:solidFill>
                  <a:srgbClr val="FF0000"/>
                </a:solidFill>
              </a:rPr>
              <a:t>：</a:t>
            </a:r>
            <a:r>
              <a:rPr lang="en-US" altLang="zh-CN" dirty="0" smtClean="0">
                <a:solidFill>
                  <a:srgbClr val="FF0000"/>
                </a:solidFill>
              </a:rPr>
              <a:t>00000000  c1</a:t>
            </a:r>
            <a:r>
              <a:rPr lang="zh-CN" altLang="en-US" dirty="0" smtClean="0">
                <a:solidFill>
                  <a:srgbClr val="FF0000"/>
                </a:solidFill>
              </a:rPr>
              <a:t>：</a:t>
            </a:r>
            <a:r>
              <a:rPr lang="en-US" altLang="zh-CN" dirty="0" smtClean="0">
                <a:solidFill>
                  <a:srgbClr val="FF0000"/>
                </a:solidFill>
              </a:rPr>
              <a:t>xxxxxx01</a:t>
            </a:r>
          </a:p>
          <a:p>
            <a:pPr lvl="1"/>
            <a:r>
              <a:rPr lang="en-US" altLang="zh-CN" dirty="0" smtClean="0">
                <a:solidFill>
                  <a:srgbClr val="FF0000"/>
                </a:solidFill>
              </a:rPr>
              <a:t>P2:   00000001  c2:   xxxxxx11</a:t>
            </a:r>
          </a:p>
          <a:p>
            <a:pPr lvl="1"/>
            <a:r>
              <a:rPr lang="en-US" altLang="zh-CN" dirty="0" smtClean="0"/>
              <a:t>P1</a:t>
            </a:r>
            <a:r>
              <a:rPr lang="zh-CN" altLang="en-US" dirty="0" smtClean="0"/>
              <a:t>：</a:t>
            </a:r>
            <a:r>
              <a:rPr lang="en-US" altLang="zh-CN" dirty="0" smtClean="0"/>
              <a:t>00000000  c1</a:t>
            </a:r>
            <a:r>
              <a:rPr lang="zh-CN" altLang="en-US" dirty="0" smtClean="0"/>
              <a:t>：</a:t>
            </a:r>
            <a:r>
              <a:rPr lang="en-US" altLang="zh-CN" dirty="0" smtClean="0"/>
              <a:t>01011010</a:t>
            </a:r>
          </a:p>
          <a:p>
            <a:pPr lvl="1"/>
            <a:r>
              <a:rPr lang="en-US" altLang="zh-CN" dirty="0" smtClean="0"/>
              <a:t>P2:   00000001  c2:   11101011</a:t>
            </a:r>
          </a:p>
          <a:p>
            <a:r>
              <a:rPr lang="en-US" altLang="zh-CN" dirty="0" smtClean="0"/>
              <a:t>2.</a:t>
            </a:r>
            <a:r>
              <a:rPr lang="zh-CN" altLang="en-US" dirty="0" smtClean="0"/>
              <a:t>混乱</a:t>
            </a:r>
            <a:r>
              <a:rPr lang="en-US" altLang="zh-CN" dirty="0" smtClean="0"/>
              <a:t>: </a:t>
            </a:r>
            <a:r>
              <a:rPr lang="zh-CN" altLang="en-US" dirty="0" smtClean="0"/>
              <a:t>在加密变换过程中明文、密钥以及密文之间的关系尽可能地复杂，以防止破译这采用统计分析法进行破译攻击</a:t>
            </a:r>
            <a:endParaRPr lang="en-US" altLang="zh-CN" dirty="0" smtClean="0"/>
          </a:p>
          <a:p>
            <a:r>
              <a:rPr lang="en-US" altLang="zh-CN" dirty="0" smtClean="0"/>
              <a:t>3.</a:t>
            </a:r>
            <a:r>
              <a:rPr lang="zh-CN" altLang="en-US" dirty="0" smtClean="0"/>
              <a:t>乘积密码体制：</a:t>
            </a:r>
            <a:r>
              <a:rPr lang="en-US" altLang="zh-CN" dirty="0" err="1" smtClean="0"/>
              <a:t>S^n</a:t>
            </a:r>
            <a:r>
              <a:rPr lang="zh-CN" altLang="en-US" dirty="0" smtClean="0"/>
              <a:t>称为迭代密码体制，其中</a:t>
            </a:r>
            <a:r>
              <a:rPr lang="en-US" altLang="zh-CN" dirty="0" smtClean="0"/>
              <a:t>S</a:t>
            </a:r>
            <a:r>
              <a:rPr lang="zh-CN" altLang="en-US" dirty="0" smtClean="0"/>
              <a:t>的明文空间和密文空间相等</a:t>
            </a:r>
            <a:r>
              <a:rPr lang="en-US" altLang="zh-CN" dirty="0" smtClean="0"/>
              <a:t>k=(k1,k2)  </a:t>
            </a:r>
            <a:r>
              <a:rPr lang="en-US" altLang="zh-CN" dirty="0" err="1" smtClean="0"/>
              <a:t>Ek</a:t>
            </a:r>
            <a:r>
              <a:rPr lang="en-US" altLang="zh-CN" dirty="0" smtClean="0"/>
              <a:t>(x)=Ek2(Ek1(x))  </a:t>
            </a:r>
            <a:r>
              <a:rPr lang="en-US" altLang="zh-CN" dirty="0" err="1" smtClean="0"/>
              <a:t>Dk</a:t>
            </a:r>
            <a:r>
              <a:rPr lang="en-US" altLang="zh-CN" dirty="0" smtClean="0"/>
              <a:t>(x)=Dk1(Dk2(y))</a:t>
            </a:r>
            <a:r>
              <a:rPr lang="zh-CN" altLang="en-US" dirty="0" smtClean="0"/>
              <a:t>。若</a:t>
            </a:r>
            <a:r>
              <a:rPr lang="en-US" altLang="zh-CN" dirty="0" smtClean="0"/>
              <a:t>S^2=S</a:t>
            </a:r>
            <a:r>
              <a:rPr lang="zh-CN" altLang="en-US" dirty="0" smtClean="0"/>
              <a:t>，则称</a:t>
            </a:r>
            <a:r>
              <a:rPr lang="en-US" altLang="zh-CN" dirty="0" smtClean="0"/>
              <a:t>S</a:t>
            </a:r>
            <a:r>
              <a:rPr lang="zh-CN" altLang="en-US" dirty="0" smtClean="0"/>
              <a:t>是等幂的密码体制， 置换密码、仿射密码、</a:t>
            </a:r>
            <a:r>
              <a:rPr lang="en-US" altLang="zh-CN" dirty="0" err="1" smtClean="0"/>
              <a:t>Vigenere</a:t>
            </a:r>
            <a:r>
              <a:rPr lang="zh-CN" altLang="en-US" dirty="0" smtClean="0"/>
              <a:t>密码及</a:t>
            </a:r>
            <a:r>
              <a:rPr lang="en-US" altLang="zh-CN" dirty="0" smtClean="0"/>
              <a:t>Hill</a:t>
            </a:r>
            <a:r>
              <a:rPr lang="zh-CN" altLang="en-US" dirty="0" smtClean="0"/>
              <a:t>密码都是等幂的密码体制，如果</a:t>
            </a:r>
            <a:r>
              <a:rPr lang="en-US" altLang="zh-CN" dirty="0" smtClean="0"/>
              <a:t>S</a:t>
            </a:r>
            <a:r>
              <a:rPr lang="zh-CN" altLang="en-US" dirty="0" smtClean="0"/>
              <a:t>是一个幂等体制，没有必要使用迭代体制，因为</a:t>
            </a:r>
            <a:r>
              <a:rPr lang="en-US" altLang="zh-CN" dirty="0" smtClean="0"/>
              <a:t>S^2</a:t>
            </a:r>
            <a:r>
              <a:rPr lang="zh-CN" altLang="en-US" dirty="0" smtClean="0"/>
              <a:t>需要更多的密钥，但安全强度与</a:t>
            </a:r>
            <a:r>
              <a:rPr lang="en-US" altLang="zh-CN" dirty="0" smtClean="0"/>
              <a:t>S</a:t>
            </a:r>
            <a:r>
              <a:rPr lang="zh-CN" altLang="en-US" dirty="0" smtClean="0"/>
              <a:t>一样。</a:t>
            </a:r>
            <a:r>
              <a:rPr lang="en-US" altLang="zh-CN" dirty="0" smtClean="0"/>
              <a:t>S</a:t>
            </a:r>
            <a:r>
              <a:rPr lang="zh-CN" altLang="en-US" dirty="0" smtClean="0"/>
              <a:t>不是幂等密码体制，迭代密码体制</a:t>
            </a:r>
            <a:r>
              <a:rPr lang="en-US" altLang="zh-CN" dirty="0" err="1" smtClean="0"/>
              <a:t>S^n</a:t>
            </a:r>
            <a:r>
              <a:rPr lang="zh-CN" altLang="en-US" dirty="0" smtClean="0"/>
              <a:t>的安全强度会比</a:t>
            </a:r>
            <a:r>
              <a:rPr lang="en-US" altLang="zh-CN" dirty="0" smtClean="0"/>
              <a:t>S</a:t>
            </a:r>
            <a:r>
              <a:rPr lang="zh-CN" altLang="en-US" dirty="0" smtClean="0"/>
              <a:t>高，通过对一个密码体制进行迭代来提高其安全强度的思想被广泛应用于对称密码体制的设计中。通常称为密码体制的迭代结构。具体地，就是在密钥的控制下扩散和混乱两种基本密码操作的多次迭代，每次迭代中的各种基本操作总体，称之为轮函数。</a:t>
            </a:r>
            <a:endParaRPr lang="en-US" altLang="zh-CN" dirty="0" smtClean="0"/>
          </a:p>
          <a:p>
            <a:endParaRPr lang="zh-CN" altLang="en-US" dirty="0"/>
          </a:p>
        </p:txBody>
      </p:sp>
    </p:spTree>
    <p:extLst>
      <p:ext uri="{BB962C8B-B14F-4D97-AF65-F5344CB8AC3E}">
        <p14:creationId xmlns:p14="http://schemas.microsoft.com/office/powerpoint/2010/main" val="167995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三重</a:t>
            </a:r>
            <a:r>
              <a:rPr lang="en-US" altLang="zh-CN" dirty="0" smtClean="0"/>
              <a:t>DES</a:t>
            </a:r>
            <a:endParaRPr lang="zh-CN" altLang="en-US" dirty="0"/>
          </a:p>
        </p:txBody>
      </p:sp>
      <p:sp>
        <p:nvSpPr>
          <p:cNvPr id="3" name="内容占位符 2"/>
          <p:cNvSpPr>
            <a:spLocks noGrp="1"/>
          </p:cNvSpPr>
          <p:nvPr>
            <p:ph idx="1"/>
          </p:nvPr>
        </p:nvSpPr>
        <p:spPr/>
        <p:txBody>
          <a:bodyPr/>
          <a:lstStyle/>
          <a:p>
            <a:r>
              <a:rPr lang="zh-CN" altLang="en-US" dirty="0" smtClean="0"/>
              <a:t>使用多个不同的</a:t>
            </a:r>
            <a:r>
              <a:rPr lang="en-US" altLang="zh-CN" dirty="0" smtClean="0"/>
              <a:t>DES</a:t>
            </a:r>
            <a:r>
              <a:rPr lang="zh-CN" altLang="en-US" dirty="0" smtClean="0"/>
              <a:t>密钥利用</a:t>
            </a:r>
            <a:r>
              <a:rPr lang="en-US" altLang="zh-CN" dirty="0" smtClean="0"/>
              <a:t>DES</a:t>
            </a:r>
            <a:r>
              <a:rPr lang="zh-CN" altLang="en-US" dirty="0" smtClean="0"/>
              <a:t>算法对明文进行多次加密。使用多重</a:t>
            </a:r>
            <a:r>
              <a:rPr lang="en-US" altLang="zh-CN" dirty="0" smtClean="0"/>
              <a:t>DES</a:t>
            </a:r>
            <a:r>
              <a:rPr lang="zh-CN" altLang="en-US" dirty="0" smtClean="0"/>
              <a:t>可以增加密钥量，从而大大提高抵抗对密钥穷举攻击的能力。</a:t>
            </a:r>
            <a:endParaRPr lang="en-US" altLang="zh-CN" dirty="0" smtClean="0"/>
          </a:p>
          <a:p>
            <a:endParaRPr lang="zh-CN" altLang="en-US" dirty="0"/>
          </a:p>
        </p:txBody>
      </p:sp>
      <p:grpSp>
        <p:nvGrpSpPr>
          <p:cNvPr id="9" name="组合 8"/>
          <p:cNvGrpSpPr/>
          <p:nvPr/>
        </p:nvGrpSpPr>
        <p:grpSpPr>
          <a:xfrm>
            <a:off x="504270" y="2681923"/>
            <a:ext cx="7935950" cy="3482517"/>
            <a:chOff x="468311" y="2779528"/>
            <a:chExt cx="6019368" cy="2741545"/>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1" y="2779528"/>
              <a:ext cx="5029237" cy="138113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55" y="4350863"/>
              <a:ext cx="4910173" cy="38576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935" y="4422301"/>
              <a:ext cx="947744" cy="31432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955" y="4944806"/>
              <a:ext cx="3652864" cy="576267"/>
            </a:xfrm>
            <a:prstGeom prst="rect">
              <a:avLst/>
            </a:prstGeom>
          </p:spPr>
        </p:pic>
      </p:grpSp>
    </p:spTree>
    <p:extLst>
      <p:ext uri="{BB962C8B-B14F-4D97-AF65-F5344CB8AC3E}">
        <p14:creationId xmlns:p14="http://schemas.microsoft.com/office/powerpoint/2010/main" val="3726895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分组密码的工作模式</a:t>
            </a:r>
            <a:endParaRPr lang="zh-CN" altLang="en-US" dirty="0"/>
          </a:p>
        </p:txBody>
      </p:sp>
      <p:sp>
        <p:nvSpPr>
          <p:cNvPr id="3" name="内容占位符 2"/>
          <p:cNvSpPr>
            <a:spLocks noGrp="1"/>
          </p:cNvSpPr>
          <p:nvPr>
            <p:ph idx="1"/>
          </p:nvPr>
        </p:nvSpPr>
        <p:spPr/>
        <p:txBody>
          <a:bodyPr>
            <a:normAutofit/>
          </a:bodyPr>
          <a:lstStyle/>
          <a:p>
            <a:r>
              <a:rPr lang="zh-CN" altLang="en-US" dirty="0" smtClean="0"/>
              <a:t>电子密码本</a:t>
            </a:r>
            <a:r>
              <a:rPr lang="en-US" altLang="zh-CN" dirty="0" smtClean="0"/>
              <a:t>ECB</a:t>
            </a:r>
          </a:p>
          <a:p>
            <a:endParaRPr lang="en-US" altLang="zh-CN" dirty="0" smtClean="0"/>
          </a:p>
          <a:p>
            <a:endParaRPr lang="en-US" altLang="zh-CN" dirty="0" smtClean="0"/>
          </a:p>
          <a:p>
            <a:endParaRPr lang="en-US" altLang="zh-CN" dirty="0"/>
          </a:p>
          <a:p>
            <a:endParaRPr lang="en-US" altLang="zh-CN" dirty="0" smtClean="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9478" t="38157" r="41757"/>
          <a:stretch/>
        </p:blipFill>
        <p:spPr>
          <a:xfrm>
            <a:off x="6596009" y="1972245"/>
            <a:ext cx="3493213" cy="105354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665" y="2446730"/>
            <a:ext cx="5383487" cy="371771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497" y="3321138"/>
            <a:ext cx="4904856" cy="2653284"/>
          </a:xfrm>
          <a:prstGeom prst="rect">
            <a:avLst/>
          </a:prstGeom>
        </p:spPr>
      </p:pic>
    </p:spTree>
    <p:extLst>
      <p:ext uri="{BB962C8B-B14F-4D97-AF65-F5344CB8AC3E}">
        <p14:creationId xmlns:p14="http://schemas.microsoft.com/office/powerpoint/2010/main" val="1531000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分组密码的工作模式</a:t>
            </a:r>
          </a:p>
        </p:txBody>
      </p:sp>
      <p:sp>
        <p:nvSpPr>
          <p:cNvPr id="3" name="内容占位符 2"/>
          <p:cNvSpPr>
            <a:spLocks noGrp="1"/>
          </p:cNvSpPr>
          <p:nvPr>
            <p:ph idx="1"/>
          </p:nvPr>
        </p:nvSpPr>
        <p:spPr/>
        <p:txBody>
          <a:bodyPr/>
          <a:lstStyle/>
          <a:p>
            <a:r>
              <a:rPr lang="zh-CN" altLang="en-US" dirty="0"/>
              <a:t>密码分组链接</a:t>
            </a:r>
            <a:r>
              <a:rPr lang="en-US" altLang="zh-CN" dirty="0"/>
              <a:t>CBC</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5" y="2294579"/>
            <a:ext cx="4566864" cy="398371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200" y="1799614"/>
            <a:ext cx="4038278" cy="97733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46203" b="24239"/>
          <a:stretch/>
        </p:blipFill>
        <p:spPr>
          <a:xfrm>
            <a:off x="6154842" y="2667516"/>
            <a:ext cx="5275157" cy="85789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200" y="3603332"/>
            <a:ext cx="4531294" cy="2699276"/>
          </a:xfrm>
          <a:prstGeom prst="rect">
            <a:avLst/>
          </a:prstGeom>
        </p:spPr>
      </p:pic>
    </p:spTree>
    <p:extLst>
      <p:ext uri="{BB962C8B-B14F-4D97-AF65-F5344CB8AC3E}">
        <p14:creationId xmlns:p14="http://schemas.microsoft.com/office/powerpoint/2010/main" val="191457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分组密码的工作模式</a:t>
            </a:r>
          </a:p>
        </p:txBody>
      </p:sp>
      <p:sp>
        <p:nvSpPr>
          <p:cNvPr id="3" name="内容占位符 2"/>
          <p:cNvSpPr>
            <a:spLocks noGrp="1"/>
          </p:cNvSpPr>
          <p:nvPr>
            <p:ph idx="1"/>
          </p:nvPr>
        </p:nvSpPr>
        <p:spPr/>
        <p:txBody>
          <a:bodyPr/>
          <a:lstStyle/>
          <a:p>
            <a:r>
              <a:rPr lang="zh-CN" altLang="en-US" dirty="0" smtClean="0"/>
              <a:t>计数器</a:t>
            </a:r>
            <a:r>
              <a:rPr lang="en-US" altLang="zh-CN" dirty="0"/>
              <a:t>CTR</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555" y="1773814"/>
            <a:ext cx="4490220" cy="93243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44" y="2240029"/>
            <a:ext cx="5593383" cy="405288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024" y="2929671"/>
            <a:ext cx="5332614" cy="2527692"/>
          </a:xfrm>
          <a:prstGeom prst="rect">
            <a:avLst/>
          </a:prstGeom>
        </p:spPr>
      </p:pic>
    </p:spTree>
    <p:extLst>
      <p:ext uri="{BB962C8B-B14F-4D97-AF65-F5344CB8AC3E}">
        <p14:creationId xmlns:p14="http://schemas.microsoft.com/office/powerpoint/2010/main" val="204240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代码示例</a:t>
            </a:r>
            <a:endParaRPr lang="zh-CN" altLang="en-US" dirty="0"/>
          </a:p>
        </p:txBody>
      </p:sp>
      <p:sp>
        <p:nvSpPr>
          <p:cNvPr id="3" name="内容占位符 2"/>
          <p:cNvSpPr>
            <a:spLocks noGrp="1"/>
          </p:cNvSpPr>
          <p:nvPr>
            <p:ph idx="1"/>
          </p:nvPr>
        </p:nvSpPr>
        <p:spPr/>
        <p:txBody>
          <a:bodyPr>
            <a:normAutofit/>
          </a:bodyPr>
          <a:lstStyle/>
          <a:p>
            <a:r>
              <a:rPr lang="en-US" altLang="zh-CN" dirty="0" smtClean="0"/>
              <a:t>1. </a:t>
            </a:r>
            <a:r>
              <a:rPr lang="zh-CN" altLang="en-US" dirty="0" smtClean="0"/>
              <a:t>代码清单 </a:t>
            </a:r>
            <a:r>
              <a:rPr lang="en-US" altLang="zh-CN" dirty="0" smtClean="0"/>
              <a:t>3-1 AES-ECB  (</a:t>
            </a:r>
            <a:r>
              <a:rPr lang="zh-CN" altLang="zh-CN" dirty="0">
                <a:solidFill>
                  <a:srgbClr val="A9B7C6"/>
                </a:solidFill>
                <a:latin typeface="Microsoft YaHei UI" panose="020B0503020204020204" pitchFamily="34" charset="-122"/>
                <a:ea typeface="Microsoft YaHei UI" panose="020B0503020204020204" pitchFamily="34" charset="-122"/>
              </a:rPr>
              <a:t>Code3-1-AES-</a:t>
            </a:r>
            <a:r>
              <a:rPr lang="zh-CN" altLang="zh-CN" dirty="0" smtClean="0">
                <a:solidFill>
                  <a:srgbClr val="A9B7C6"/>
                </a:solidFill>
                <a:latin typeface="Microsoft YaHei UI" panose="020B0503020204020204" pitchFamily="34" charset="-122"/>
                <a:ea typeface="Microsoft YaHei UI" panose="020B0503020204020204" pitchFamily="34" charset="-122"/>
              </a:rPr>
              <a:t>ECB</a:t>
            </a:r>
            <a:r>
              <a:rPr lang="en-US" altLang="zh-CN" dirty="0" smtClean="0"/>
              <a:t>)</a:t>
            </a:r>
          </a:p>
          <a:p>
            <a:r>
              <a:rPr lang="zh-CN" altLang="en-US" dirty="0" smtClean="0"/>
              <a:t>接口</a:t>
            </a:r>
            <a:endParaRPr lang="en-US" altLang="zh-CN" dirty="0" smtClean="0"/>
          </a:p>
          <a:p>
            <a:r>
              <a:rPr lang="en-US" altLang="zh-CN" dirty="0">
                <a:solidFill>
                  <a:srgbClr val="A9B7C6"/>
                </a:solidFill>
                <a:latin typeface="Arial Unicode MS" panose="020B0604020202020204" pitchFamily="34" charset="-122"/>
                <a:ea typeface="JetBrains Mono"/>
              </a:rPr>
              <a:t>from </a:t>
            </a:r>
            <a:r>
              <a:rPr lang="en-US" altLang="zh-CN" dirty="0" err="1">
                <a:solidFill>
                  <a:srgbClr val="A9B7C6"/>
                </a:solidFill>
                <a:latin typeface="Arial Unicode MS" panose="020B0604020202020204" pitchFamily="34" charset="-122"/>
                <a:ea typeface="JetBrains Mono"/>
              </a:rPr>
              <a:t>cryptography.hazmat.primitives.ciphers</a:t>
            </a:r>
            <a:r>
              <a:rPr lang="en-US" altLang="zh-CN" dirty="0">
                <a:solidFill>
                  <a:srgbClr val="A9B7C6"/>
                </a:solidFill>
                <a:latin typeface="Arial Unicode MS" panose="020B0604020202020204" pitchFamily="34" charset="-122"/>
                <a:ea typeface="JetBrains Mono"/>
              </a:rPr>
              <a:t> import Cipher, </a:t>
            </a:r>
            <a:r>
              <a:rPr lang="en-US" altLang="zh-CN" dirty="0" err="1">
                <a:solidFill>
                  <a:srgbClr val="A9B7C6"/>
                </a:solidFill>
                <a:latin typeface="Arial Unicode MS" panose="020B0604020202020204" pitchFamily="34" charset="-122"/>
                <a:ea typeface="JetBrains Mono"/>
              </a:rPr>
              <a:t>algorithms,modes</a:t>
            </a:r>
            <a:endParaRPr lang="en-US" altLang="zh-CN" dirty="0">
              <a:solidFill>
                <a:srgbClr val="A9B7C6"/>
              </a:solidFill>
              <a:latin typeface="Arial Unicode MS" panose="020B0604020202020204" pitchFamily="34" charset="-122"/>
              <a:ea typeface="JetBrains Mono"/>
            </a:endParaRPr>
          </a:p>
          <a:p>
            <a:r>
              <a:rPr lang="en-US" altLang="zh-CN" dirty="0">
                <a:solidFill>
                  <a:srgbClr val="A9B7C6"/>
                </a:solidFill>
                <a:latin typeface="Arial Unicode MS" panose="020B0604020202020204" pitchFamily="34" charset="-122"/>
                <a:ea typeface="JetBrains Mono"/>
              </a:rPr>
              <a:t>from </a:t>
            </a:r>
            <a:r>
              <a:rPr lang="en-US" altLang="zh-CN" dirty="0" err="1">
                <a:solidFill>
                  <a:srgbClr val="A9B7C6"/>
                </a:solidFill>
                <a:latin typeface="Arial Unicode MS" panose="020B0604020202020204" pitchFamily="34" charset="-122"/>
                <a:ea typeface="JetBrains Mono"/>
              </a:rPr>
              <a:t>cryptography.hazmat.backends</a:t>
            </a:r>
            <a:r>
              <a:rPr lang="en-US" altLang="zh-CN" dirty="0">
                <a:solidFill>
                  <a:srgbClr val="A9B7C6"/>
                </a:solidFill>
                <a:latin typeface="Arial Unicode MS" panose="020B0604020202020204" pitchFamily="34" charset="-122"/>
                <a:ea typeface="JetBrains Mono"/>
              </a:rPr>
              <a:t> import </a:t>
            </a:r>
            <a:r>
              <a:rPr lang="en-US" altLang="zh-CN" dirty="0" err="1">
                <a:solidFill>
                  <a:srgbClr val="A9B7C6"/>
                </a:solidFill>
                <a:latin typeface="Arial Unicode MS" panose="020B0604020202020204" pitchFamily="34" charset="-122"/>
                <a:ea typeface="JetBrains Mono"/>
              </a:rPr>
              <a:t>default_backend</a:t>
            </a:r>
            <a:endParaRPr lang="en-US" altLang="zh-CN" dirty="0">
              <a:solidFill>
                <a:srgbClr val="A9B7C6"/>
              </a:solidFill>
              <a:latin typeface="Arial Unicode MS" panose="020B0604020202020204" pitchFamily="34" charset="-122"/>
              <a:ea typeface="JetBrains Mono"/>
            </a:endParaRPr>
          </a:p>
          <a:p>
            <a:r>
              <a:rPr lang="en-US" altLang="zh-CN" dirty="0">
                <a:solidFill>
                  <a:srgbClr val="A9B7C6"/>
                </a:solidFill>
                <a:latin typeface="Arial Unicode MS" panose="020B0604020202020204" pitchFamily="34" charset="-122"/>
                <a:ea typeface="JetBrains Mono"/>
              </a:rPr>
              <a:t>from </a:t>
            </a:r>
            <a:r>
              <a:rPr lang="en-US" altLang="zh-CN" dirty="0" err="1">
                <a:solidFill>
                  <a:srgbClr val="A9B7C6"/>
                </a:solidFill>
                <a:latin typeface="Arial Unicode MS" panose="020B0604020202020204" pitchFamily="34" charset="-122"/>
                <a:ea typeface="JetBrains Mono"/>
              </a:rPr>
              <a:t>cryptography.hazmat.primitives</a:t>
            </a:r>
            <a:r>
              <a:rPr lang="en-US" altLang="zh-CN" dirty="0">
                <a:solidFill>
                  <a:srgbClr val="A9B7C6"/>
                </a:solidFill>
                <a:latin typeface="Arial Unicode MS" panose="020B0604020202020204" pitchFamily="34" charset="-122"/>
                <a:ea typeface="JetBrains Mono"/>
              </a:rPr>
              <a:t> import </a:t>
            </a:r>
            <a:r>
              <a:rPr lang="en-US" altLang="zh-CN" dirty="0" smtClean="0">
                <a:solidFill>
                  <a:srgbClr val="A9B7C6"/>
                </a:solidFill>
                <a:latin typeface="Arial Unicode MS" panose="020B0604020202020204" pitchFamily="34" charset="-122"/>
                <a:ea typeface="JetBrains Mono"/>
              </a:rPr>
              <a:t>padding</a:t>
            </a:r>
            <a:endParaRPr lang="zh-CN" altLang="en-US" dirty="0"/>
          </a:p>
        </p:txBody>
      </p:sp>
      <p:sp>
        <p:nvSpPr>
          <p:cNvPr id="6" name="Rectangle 3"/>
          <p:cNvSpPr>
            <a:spLocks noChangeArrowheads="1"/>
          </p:cNvSpPr>
          <p:nvPr/>
        </p:nvSpPr>
        <p:spPr bwMode="auto">
          <a:xfrm>
            <a:off x="349321" y="112991"/>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201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marL="457200" indent="-457200">
              <a:buAutoNum type="arabicPeriod"/>
            </a:pPr>
            <a:r>
              <a:rPr lang="zh-CN" altLang="en-US" dirty="0" smtClean="0"/>
              <a:t>保密通信模型</a:t>
            </a:r>
            <a:endParaRPr lang="en-US" altLang="zh-CN" dirty="0" smtClean="0"/>
          </a:p>
          <a:p>
            <a:pPr marL="457200" indent="-457200">
              <a:buAutoNum type="arabicPeriod"/>
            </a:pPr>
            <a:r>
              <a:rPr lang="zh-CN" altLang="en-US" dirty="0" smtClean="0"/>
              <a:t>对称加密基本知识：什么是对称加密体制，分类：分组和流密码、</a:t>
            </a:r>
            <a:endParaRPr lang="en-US" altLang="zh-CN" dirty="0" smtClean="0"/>
          </a:p>
          <a:p>
            <a:pPr marL="457200" indent="-457200">
              <a:buAutoNum type="arabicPeriod"/>
            </a:pPr>
            <a:r>
              <a:rPr lang="zh-CN" altLang="en-US" dirty="0" smtClean="0"/>
              <a:t>分组密码定义和设计思想</a:t>
            </a:r>
            <a:endParaRPr lang="en-US" altLang="zh-CN" dirty="0"/>
          </a:p>
          <a:p>
            <a:pPr marL="457200" indent="-457200">
              <a:buAutoNum type="arabicPeriod"/>
            </a:pPr>
            <a:r>
              <a:rPr lang="zh-CN" altLang="en-US" dirty="0" smtClean="0"/>
              <a:t>常用分组密码算法：</a:t>
            </a:r>
            <a:r>
              <a:rPr lang="en-US" altLang="zh-CN" dirty="0" smtClean="0"/>
              <a:t>DES</a:t>
            </a:r>
            <a:r>
              <a:rPr lang="zh-CN" altLang="en-US" dirty="0" smtClean="0"/>
              <a:t>、</a:t>
            </a:r>
            <a:r>
              <a:rPr lang="en-US" altLang="zh-CN" dirty="0" smtClean="0"/>
              <a:t>AES</a:t>
            </a:r>
            <a:r>
              <a:rPr lang="zh-CN" altLang="en-US" dirty="0" smtClean="0"/>
              <a:t>、</a:t>
            </a:r>
            <a:r>
              <a:rPr lang="en-US" altLang="zh-CN" dirty="0" smtClean="0"/>
              <a:t>SM4</a:t>
            </a:r>
          </a:p>
          <a:p>
            <a:pPr marL="457200" indent="-457200">
              <a:buAutoNum type="arabicPeriod"/>
            </a:pPr>
            <a:r>
              <a:rPr lang="zh-CN" altLang="en-US" dirty="0" smtClean="0"/>
              <a:t>分组密码工作模式</a:t>
            </a:r>
            <a:endParaRPr lang="en-US" altLang="zh-CN" dirty="0" smtClean="0"/>
          </a:p>
          <a:p>
            <a:pPr marL="457200" indent="-457200">
              <a:buAutoNum type="arabicPeriod"/>
            </a:pPr>
            <a:r>
              <a:rPr lang="zh-CN" altLang="en-US" dirty="0" smtClean="0"/>
              <a:t>分组密码编程实现</a:t>
            </a:r>
            <a:endParaRPr lang="en-US" altLang="zh-CN" dirty="0" smtClean="0"/>
          </a:p>
          <a:p>
            <a:pPr marL="457200" indent="-457200">
              <a:buAutoNum type="arabicPeriod"/>
            </a:pPr>
            <a:endParaRPr lang="en-US" altLang="zh-CN" dirty="0"/>
          </a:p>
        </p:txBody>
      </p:sp>
    </p:spTree>
    <p:extLst>
      <p:ext uri="{BB962C8B-B14F-4D97-AF65-F5344CB8AC3E}">
        <p14:creationId xmlns:p14="http://schemas.microsoft.com/office/powerpoint/2010/main" val="353566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保密通信模型</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1" y="1810303"/>
            <a:ext cx="8177485" cy="4441601"/>
          </a:xfrm>
        </p:spPr>
      </p:pic>
    </p:spTree>
    <p:extLst>
      <p:ext uri="{BB962C8B-B14F-4D97-AF65-F5344CB8AC3E}">
        <p14:creationId xmlns:p14="http://schemas.microsoft.com/office/powerpoint/2010/main" val="21234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5610" r="11932"/>
          <a:stretch/>
        </p:blipFill>
        <p:spPr>
          <a:xfrm>
            <a:off x="46234" y="633823"/>
            <a:ext cx="4756935" cy="402272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2502" y="1128104"/>
            <a:ext cx="6850200" cy="3678112"/>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3678"/>
          <a:stretch/>
        </p:blipFill>
        <p:spPr>
          <a:xfrm>
            <a:off x="354459" y="4955884"/>
            <a:ext cx="6120830" cy="133237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6571" y="5001230"/>
            <a:ext cx="3595108" cy="1156173"/>
          </a:xfrm>
          <a:prstGeom prst="rect">
            <a:avLst/>
          </a:prstGeom>
        </p:spPr>
      </p:pic>
      <p:cxnSp>
        <p:nvCxnSpPr>
          <p:cNvPr id="9" name="直接连接符 8"/>
          <p:cNvCxnSpPr/>
          <p:nvPr/>
        </p:nvCxnSpPr>
        <p:spPr>
          <a:xfrm>
            <a:off x="261991" y="4806216"/>
            <a:ext cx="117307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131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常用对称加密算法</a:t>
            </a:r>
            <a:endParaRPr lang="zh-CN" altLang="en-US" dirty="0"/>
          </a:p>
        </p:txBody>
      </p:sp>
      <p:sp>
        <p:nvSpPr>
          <p:cNvPr id="3" name="内容占位符 2"/>
          <p:cNvSpPr>
            <a:spLocks noGrp="1"/>
          </p:cNvSpPr>
          <p:nvPr>
            <p:ph idx="1"/>
          </p:nvPr>
        </p:nvSpPr>
        <p:spPr/>
        <p:txBody>
          <a:bodyPr/>
          <a:lstStyle/>
          <a:p>
            <a:r>
              <a:rPr lang="en-US" altLang="zh-CN" dirty="0" smtClean="0"/>
              <a:t>1. </a:t>
            </a:r>
            <a:r>
              <a:rPr lang="zh-CN" altLang="en-US" dirty="0" smtClean="0"/>
              <a:t>分组密码：将明文消息编码表示后的二进制序列，划分成固定大小的块，每块分别在密钥的控制下变换成等长的二进制序列。</a:t>
            </a:r>
            <a:endParaRPr lang="en-US" altLang="zh-CN" dirty="0" smtClean="0"/>
          </a:p>
          <a:p>
            <a:pPr lvl="1"/>
            <a:r>
              <a:rPr lang="en-US" altLang="zh-CN" dirty="0" smtClean="0"/>
              <a:t>AES</a:t>
            </a:r>
          </a:p>
          <a:p>
            <a:pPr lvl="1"/>
            <a:r>
              <a:rPr lang="en-US" altLang="zh-CN" dirty="0" smtClean="0"/>
              <a:t>DES</a:t>
            </a:r>
          </a:p>
          <a:p>
            <a:pPr lvl="1"/>
            <a:r>
              <a:rPr lang="en-US" altLang="zh-CN" dirty="0" smtClean="0"/>
              <a:t>IDEA</a:t>
            </a:r>
          </a:p>
          <a:p>
            <a:pPr lvl="1"/>
            <a:r>
              <a:rPr lang="en-US" altLang="zh-CN" dirty="0" smtClean="0"/>
              <a:t>RC6</a:t>
            </a:r>
          </a:p>
          <a:p>
            <a:pPr lvl="1"/>
            <a:r>
              <a:rPr lang="en-US" altLang="zh-CN" dirty="0" smtClean="0"/>
              <a:t>SM1</a:t>
            </a:r>
            <a:r>
              <a:rPr lang="zh-CN" altLang="en-US" dirty="0" smtClean="0"/>
              <a:t>、</a:t>
            </a:r>
            <a:r>
              <a:rPr lang="en-US" altLang="zh-CN" dirty="0" smtClean="0"/>
              <a:t>SM4</a:t>
            </a:r>
            <a:r>
              <a:rPr lang="zh-CN" altLang="en-US" dirty="0" smtClean="0"/>
              <a:t>、</a:t>
            </a:r>
            <a:r>
              <a:rPr lang="en-US" altLang="zh-CN" dirty="0" smtClean="0"/>
              <a:t>SM7</a:t>
            </a:r>
            <a:r>
              <a:rPr lang="zh-CN" altLang="en-US" dirty="0" smtClean="0"/>
              <a:t>、</a:t>
            </a:r>
            <a:r>
              <a:rPr lang="en-US" altLang="zh-CN" dirty="0" smtClean="0"/>
              <a:t>ZUC</a:t>
            </a:r>
            <a:r>
              <a:rPr lang="zh-CN" altLang="en-US" dirty="0" smtClean="0"/>
              <a:t>对称密码，</a:t>
            </a:r>
            <a:r>
              <a:rPr lang="en-US" altLang="zh-CN" dirty="0" smtClean="0"/>
              <a:t>SM1</a:t>
            </a:r>
            <a:r>
              <a:rPr lang="zh-CN" altLang="en-US" dirty="0"/>
              <a:t>、</a:t>
            </a:r>
            <a:r>
              <a:rPr lang="en-US" altLang="zh-CN" dirty="0"/>
              <a:t>SM7</a:t>
            </a:r>
            <a:r>
              <a:rPr lang="zh-CN" altLang="en-US" dirty="0"/>
              <a:t>算法不公开，调用该算法时，需要通过加密芯片的接口进行调用；</a:t>
            </a:r>
            <a:endParaRPr lang="en-US" altLang="zh-CN" dirty="0" smtClean="0"/>
          </a:p>
          <a:p>
            <a:r>
              <a:rPr lang="en-US" altLang="zh-CN" dirty="0" smtClean="0"/>
              <a:t>2. </a:t>
            </a:r>
            <a:r>
              <a:rPr lang="zh-CN" altLang="en-US" dirty="0" smtClean="0"/>
              <a:t>流密码：</a:t>
            </a:r>
            <a:endParaRPr lang="zh-CN" altLang="en-US" dirty="0"/>
          </a:p>
        </p:txBody>
      </p:sp>
    </p:spTree>
    <p:extLst>
      <p:ext uri="{BB962C8B-B14F-4D97-AF65-F5344CB8AC3E}">
        <p14:creationId xmlns:p14="http://schemas.microsoft.com/office/powerpoint/2010/main" val="337895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分组密码发展史</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343" y="1982123"/>
            <a:ext cx="6006697" cy="3422869"/>
          </a:xfr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089"/>
          <a:stretch/>
        </p:blipFill>
        <p:spPr>
          <a:xfrm>
            <a:off x="6421347" y="1800029"/>
            <a:ext cx="5522053" cy="119488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485" y="3123343"/>
            <a:ext cx="5508915" cy="57021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0251" y="3739792"/>
            <a:ext cx="5444218" cy="1053102"/>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4485" y="4872979"/>
            <a:ext cx="5474654" cy="746985"/>
          </a:xfrm>
          <a:prstGeom prst="rect">
            <a:avLst/>
          </a:prstGeom>
        </p:spPr>
      </p:pic>
    </p:spTree>
    <p:extLst>
      <p:ext uri="{BB962C8B-B14F-4D97-AF65-F5344CB8AC3E}">
        <p14:creationId xmlns:p14="http://schemas.microsoft.com/office/powerpoint/2010/main" val="41009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分组密码定义</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96" y="1805167"/>
            <a:ext cx="8784404" cy="4419266"/>
          </a:xfrm>
        </p:spPr>
      </p:pic>
    </p:spTree>
    <p:extLst>
      <p:ext uri="{BB962C8B-B14F-4D97-AF65-F5344CB8AC3E}">
        <p14:creationId xmlns:p14="http://schemas.microsoft.com/office/powerpoint/2010/main" val="235039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分组密码算法设计思想</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9173" y="2174587"/>
            <a:ext cx="4707465" cy="57206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173" y="3028351"/>
            <a:ext cx="4609755" cy="548128"/>
          </a:xfrm>
          <a:prstGeom prst="rect">
            <a:avLst/>
          </a:prstGeom>
        </p:spPr>
      </p:pic>
      <p:pic>
        <p:nvPicPr>
          <p:cNvPr id="8" name="内容占位符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888486" y="1856537"/>
            <a:ext cx="6103200" cy="4022725"/>
          </a:xfr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8442" y="3878373"/>
            <a:ext cx="4334300" cy="38704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0088" y="4495497"/>
            <a:ext cx="4709306" cy="548496"/>
          </a:xfrm>
          <a:prstGeom prst="rect">
            <a:avLst/>
          </a:prstGeom>
        </p:spPr>
      </p:pic>
    </p:spTree>
    <p:extLst>
      <p:ext uri="{BB962C8B-B14F-4D97-AF65-F5344CB8AC3E}">
        <p14:creationId xmlns:p14="http://schemas.microsoft.com/office/powerpoint/2010/main" val="716254645"/>
      </p:ext>
    </p:extLst>
  </p:cSld>
  <p:clrMapOvr>
    <a:masterClrMapping/>
  </p:clrMapOvr>
</p:sld>
</file>

<file path=ppt/theme/theme1.xml><?xml version="1.0" encoding="utf-8"?>
<a:theme xmlns:a="http://schemas.openxmlformats.org/drawingml/2006/main" name="回顾">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2341</TotalTime>
  <Words>806</Words>
  <Application>Microsoft Office PowerPoint</Application>
  <PresentationFormat>宽屏</PresentationFormat>
  <Paragraphs>78</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 Unicode MS</vt:lpstr>
      <vt:lpstr>JetBrains Mono</vt:lpstr>
      <vt:lpstr>Microsoft YaHei UI</vt:lpstr>
      <vt:lpstr>黑体</vt:lpstr>
      <vt:lpstr>宋体</vt:lpstr>
      <vt:lpstr>Arial</vt:lpstr>
      <vt:lpstr>Calibri</vt:lpstr>
      <vt:lpstr>Times New Roman</vt:lpstr>
      <vt:lpstr>Wingdings</vt:lpstr>
      <vt:lpstr>回顾</vt:lpstr>
      <vt:lpstr>第3章 对称加密</vt:lpstr>
      <vt:lpstr>Hash内容回顾</vt:lpstr>
      <vt:lpstr>本章主要内容</vt:lpstr>
      <vt:lpstr>保密通信模型</vt:lpstr>
      <vt:lpstr>PowerPoint 演示文稿</vt:lpstr>
      <vt:lpstr>常用对称加密算法</vt:lpstr>
      <vt:lpstr>分组密码发展史</vt:lpstr>
      <vt:lpstr>分组密码定义</vt:lpstr>
      <vt:lpstr>分组密码算法设计思想</vt:lpstr>
      <vt:lpstr>DES算法概述</vt:lpstr>
      <vt:lpstr>AES算法概述</vt:lpstr>
      <vt:lpstr>DES算法的整体结构</vt:lpstr>
      <vt:lpstr>DES算法的整体结构</vt:lpstr>
      <vt:lpstr>DES算法的整体结构</vt:lpstr>
      <vt:lpstr>PowerPoint 演示文稿</vt:lpstr>
      <vt:lpstr>DES的轮函数-E扩展</vt:lpstr>
      <vt:lpstr>DES的轮函数- S盒</vt:lpstr>
      <vt:lpstr>DES的轮函数- P置换</vt:lpstr>
      <vt:lpstr>分组密码-满足的设计要求</vt:lpstr>
      <vt:lpstr>分组密码的设计原则</vt:lpstr>
      <vt:lpstr>三重DES</vt:lpstr>
      <vt:lpstr>分组密码的工作模式</vt:lpstr>
      <vt:lpstr>分组密码的工作模式</vt:lpstr>
      <vt:lpstr>分组密码的工作模式</vt:lpstr>
      <vt:lpstr>代码示例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哈希</dc:title>
  <dc:creator>jyl</dc:creator>
  <cp:lastModifiedBy>jyl</cp:lastModifiedBy>
  <cp:revision>78</cp:revision>
  <dcterms:created xsi:type="dcterms:W3CDTF">2021-08-06T08:55:45Z</dcterms:created>
  <dcterms:modified xsi:type="dcterms:W3CDTF">2021-10-15T02:12:30Z</dcterms:modified>
</cp:coreProperties>
</file>